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60" r:id="rId6"/>
    <p:sldId id="259" r:id="rId7"/>
    <p:sldId id="258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2A8F-3558-4D0E-9FB9-0215D8269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3283B0-C1B7-4E26-824F-2D3CEC94D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7F168-2DA1-4C62-952B-84056CFD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85B79-C6D1-46DA-8DC1-8FE56555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F345F-D4EC-4288-A595-67E5B625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8ECC-96A8-49DC-B555-3EC122A94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D1AB6-A9EF-4890-8AAD-FE4CAEF6B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857D7-4B27-4605-9781-1082A82C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5FB85-7F5B-48B0-863D-69BDF789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EB2BB-FF49-4BDD-BC20-F3D23FC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3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A60A9-0AEC-4B1E-985C-02571856B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F07EB-8D7E-4E30-8272-838EDA8F0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2FF4E-0547-4EE7-A522-0282160BA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57CF-19F4-4BDF-BE91-9C64F205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D3F1-9BBB-495B-8744-11B78518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7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BF16-E402-4E4F-A5C5-93FCF0E2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FB-6750-419D-A865-EC2D3E8FE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48370-4D4C-4B13-9B3E-237759CD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44CE8-3B8C-4BFC-837D-701907C9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3CE37-1D9B-41FF-B110-7B646A1D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735F-D512-487E-B453-AF1CE252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B2B9C-F82E-4387-9C5E-A7441EC81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2FFB8-3F02-480D-B544-490319B3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FE361-45D9-45BD-9697-162EA37B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7B3CD-FE96-4F72-872E-CA4E02A7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5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19B3-B64B-4F4B-87F8-98AEB421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5D617-31BB-4ED4-931E-2768974AC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6B13B-8850-4C6F-8BE9-5A0205A76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8FBC8-2CEA-4D4B-8500-DFAB298A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6FC9C-3743-4B48-96EB-B1E6D987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CB9C-2EA1-4296-959F-C4E048C2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8A9B8-3286-4327-A9FC-DE9E9D97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052F6-D613-4C66-BD5B-DED58B3FD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B1F3E-F1AC-4045-AAAF-8AF4CB2DA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3559F-022D-475B-B38D-814FFB930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1E0114-A94F-4F07-B1F6-A3CF8DD1B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504AC8-1036-4574-9955-E7502502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F3593-5278-4B6D-8374-327B17B73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F15B2-B9FA-484C-91EF-1DBC995EC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DF4CE-3520-46CC-9C55-AF6269D3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E7605-9B2C-4636-AEEB-1CB16679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6C49E-34A4-4EF5-9D60-D65C1676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0E933-ABE9-4787-85FA-6F3BA03B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0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1741C9-897A-4F2C-904E-ED387B77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E2C93-BB3B-4B50-9B59-16F66958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B298-3CD0-4903-8521-C7889A6A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7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7A47-773F-48F2-8197-BDD2B213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23CA-4966-47E2-BEED-4EAD629F2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29EE0-38DA-4E6C-B276-20329DF07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8FBE4-86C2-437B-9385-B6CBE900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24B72-89DF-481D-84C3-3A4E0D84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56224-A256-4DD1-BCC1-592AC8F2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0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5C67-516E-43D5-BCA3-0982C70C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0778A-4764-432D-B4BC-81CFB593B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07DA3-AB16-4E6A-ADFA-50AF76BD1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066EE-61AD-4C5A-9F00-5869F0D3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AD7D9-A92B-41CF-8219-AC9A9E80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A87D4-7310-4517-8144-6832889B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92B1E0-2C1E-4512-8BBC-17C69E718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7C1A8-CBC6-4E3E-8BE9-D905914F3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ADAF3-EC88-4D98-AF26-F2E190F26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516F4-CC71-4825-B8EE-0F86E4921819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BA7A-D257-48D0-BD10-096038F92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A9337-45BD-4D6A-B9A0-ABC99BBFE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3CDCC-EB74-417B-98E0-9A54FDA8A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7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5259"/>
    </mc:Choice>
    <mc:Fallback xmlns="">
      <p:transition spd="slow" advTm="25259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7C3A-CBBB-454E-B02A-36C016B6C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Walking Suit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Pneumatic Gel Muscles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D2BFD-35FC-4EB3-9765-A301A9B1C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3063"/>
            <a:ext cx="9144000" cy="1655762"/>
          </a:xfrm>
        </p:spPr>
        <p:txBody>
          <a:bodyPr/>
          <a:lstStyle/>
          <a:p>
            <a:r>
              <a:rPr lang="en-US" dirty="0">
                <a:latin typeface="Aerial"/>
              </a:rPr>
              <a:t>Wearable, Lightweight and Portable Assistive Suit for Augmenting Human Walking. </a:t>
            </a:r>
          </a:p>
        </p:txBody>
      </p:sp>
    </p:spTree>
    <p:extLst>
      <p:ext uri="{BB962C8B-B14F-4D97-AF65-F5344CB8AC3E}">
        <p14:creationId xmlns:p14="http://schemas.microsoft.com/office/powerpoint/2010/main" val="1678348105"/>
      </p:ext>
    </p:extLst>
  </p:cSld>
  <p:clrMapOvr>
    <a:masterClrMapping/>
  </p:clrMapOvr>
  <p:transition advTm="525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VI_0815">
            <a:hlinkClick r:id="" action="ppaction://media"/>
            <a:extLst>
              <a:ext uri="{FF2B5EF4-FFF2-40B4-BE49-F238E27FC236}">
                <a16:creationId xmlns:a16="http://schemas.microsoft.com/office/drawing/2014/main" id="{6A88FD80-D6AE-4FE8-A3A4-79EBF1894D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57.25"/>
                </p14:media>
              </p:ext>
            </p:extLst>
          </p:nvPr>
        </p:nvPicPr>
        <p:blipFill rotWithShape="1">
          <a:blip r:embed="rId4"/>
          <a:srcRect l="14494" t="495" r="31358" b="-263"/>
          <a:stretch/>
        </p:blipFill>
        <p:spPr>
          <a:xfrm>
            <a:off x="263038" y="1200006"/>
            <a:ext cx="5013301" cy="5195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F3E3D1-AC73-4EA6-81FA-6512391D831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Pneumatic Gel Muscle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8B7A66-A7C6-46D1-810D-D33F472C6D29}"/>
              </a:ext>
            </a:extLst>
          </p:cNvPr>
          <p:cNvSpPr txBox="1"/>
          <p:nvPr/>
        </p:nvSpPr>
        <p:spPr>
          <a:xfrm>
            <a:off x="5636014" y="1200006"/>
            <a:ext cx="6004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Pneumatic gel muscle can exert force with very low pressure e.g. commercial ball pump can generate 60 kPa air pressure which  can exert force of 9.81 N and muscle length contracts by 7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299768"/>
      </p:ext>
    </p:extLst>
  </p:cSld>
  <p:clrMapOvr>
    <a:masterClrMapping/>
  </p:clrMapOvr>
  <p:transition advTm="102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200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BD2BFD-35FC-4EB3-9765-A301A9B1C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Augmented Walking Suit</a:t>
            </a:r>
          </a:p>
        </p:txBody>
      </p:sp>
    </p:spTree>
    <p:extLst>
      <p:ext uri="{BB962C8B-B14F-4D97-AF65-F5344CB8AC3E}">
        <p14:creationId xmlns:p14="http://schemas.microsoft.com/office/powerpoint/2010/main" val="11082765"/>
      </p:ext>
    </p:extLst>
  </p:cSld>
  <p:clrMapOvr>
    <a:masterClrMapping/>
  </p:clrMapOvr>
  <p:transition advTm="425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ADB6B79-181C-4264-AA60-0F076C01E9CA}"/>
              </a:ext>
            </a:extLst>
          </p:cNvPr>
          <p:cNvGrpSpPr/>
          <p:nvPr/>
        </p:nvGrpSpPr>
        <p:grpSpPr>
          <a:xfrm>
            <a:off x="1638299" y="0"/>
            <a:ext cx="9040191" cy="6858002"/>
            <a:chOff x="1638299" y="0"/>
            <a:chExt cx="9040191" cy="685800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4C06785-A7FF-4BE6-99B3-333FBED7E030}"/>
                </a:ext>
              </a:extLst>
            </p:cNvPr>
            <p:cNvGrpSpPr/>
            <p:nvPr/>
          </p:nvGrpSpPr>
          <p:grpSpPr>
            <a:xfrm>
              <a:off x="7935290" y="0"/>
              <a:ext cx="2743200" cy="6858000"/>
              <a:chOff x="7935290" y="0"/>
              <a:chExt cx="2743200" cy="6858000"/>
            </a:xfrm>
          </p:grpSpPr>
          <p:pic>
            <p:nvPicPr>
              <p:cNvPr id="3" name="Picture 2" descr="A person standing in a room&#10;&#10;Description generated with very high confidence">
                <a:extLst>
                  <a:ext uri="{FF2B5EF4-FFF2-40B4-BE49-F238E27FC236}">
                    <a16:creationId xmlns:a16="http://schemas.microsoft.com/office/drawing/2014/main" id="{D956A5C0-63C7-4AB1-9E30-0069011968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32" r="36868"/>
              <a:stretch/>
            </p:blipFill>
            <p:spPr>
              <a:xfrm>
                <a:off x="7935290" y="0"/>
                <a:ext cx="2743200" cy="6858000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6578B1B-7E67-4FD7-AC5A-D59DF9DC90FE}"/>
                  </a:ext>
                </a:extLst>
              </p:cNvPr>
              <p:cNvSpPr/>
              <p:nvPr/>
            </p:nvSpPr>
            <p:spPr>
              <a:xfrm>
                <a:off x="8724900" y="647700"/>
                <a:ext cx="914389" cy="115270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586D231-C09C-45B7-A83A-042FAA99603A}"/>
                </a:ext>
              </a:extLst>
            </p:cNvPr>
            <p:cNvGrpSpPr/>
            <p:nvPr/>
          </p:nvGrpSpPr>
          <p:grpSpPr>
            <a:xfrm>
              <a:off x="1638299" y="0"/>
              <a:ext cx="3209926" cy="6858002"/>
              <a:chOff x="1638299" y="0"/>
              <a:chExt cx="3209926" cy="6858002"/>
            </a:xfrm>
          </p:grpSpPr>
          <p:pic>
            <p:nvPicPr>
              <p:cNvPr id="5" name="Picture 4" descr="A picture containing indoor, wall&#10;&#10;Description generated with very high confidence">
                <a:extLst>
                  <a:ext uri="{FF2B5EF4-FFF2-40B4-BE49-F238E27FC236}">
                    <a16:creationId xmlns:a16="http://schemas.microsoft.com/office/drawing/2014/main" id="{A4DB59A0-B23E-4FA9-8A18-CDE05BFF22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44" t="12716" r="9028" b="24074"/>
              <a:stretch/>
            </p:blipFill>
            <p:spPr>
              <a:xfrm rot="5400000">
                <a:off x="-185739" y="1824038"/>
                <a:ext cx="6858002" cy="3209926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AF55F74-D2FF-4FFD-BA00-64355C588BE9}"/>
                  </a:ext>
                </a:extLst>
              </p:cNvPr>
              <p:cNvSpPr/>
              <p:nvPr/>
            </p:nvSpPr>
            <p:spPr>
              <a:xfrm>
                <a:off x="2695575" y="390525"/>
                <a:ext cx="914389" cy="104775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DB9CE3-08AC-46AB-8256-60A7FC4B506E}"/>
                </a:ext>
              </a:extLst>
            </p:cNvPr>
            <p:cNvSpPr txBox="1"/>
            <p:nvPr/>
          </p:nvSpPr>
          <p:spPr>
            <a:xfrm>
              <a:off x="5191127" y="323850"/>
              <a:ext cx="2152650" cy="923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Box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Portable Battery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Air Tank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E0886047-05EB-4AC3-843A-D3F56CEA1900}"/>
                </a:ext>
              </a:extLst>
            </p:cNvPr>
            <p:cNvCxnSpPr>
              <a:stCxn id="6" idx="2"/>
            </p:cNvCxnSpPr>
            <p:nvPr/>
          </p:nvCxnSpPr>
          <p:spPr>
            <a:xfrm rot="5400000">
              <a:off x="4314529" y="618827"/>
              <a:ext cx="1324570" cy="2581277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FA9A9A-2128-49EC-91DE-F28F872FA14C}"/>
                </a:ext>
              </a:extLst>
            </p:cNvPr>
            <p:cNvSpPr txBox="1"/>
            <p:nvPr/>
          </p:nvSpPr>
          <p:spPr>
            <a:xfrm>
              <a:off x="4919667" y="2952483"/>
              <a:ext cx="2581278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Pneumatic Gel Muscle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Solenoid Valve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Waist Support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Knee Support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7C4E29-22C6-4B47-8398-0760D638D59F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7500945" y="3238500"/>
              <a:ext cx="957255" cy="314148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1FF039-E5A6-4CDB-91C0-24FBE2067909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7500945" y="3552648"/>
              <a:ext cx="1176330" cy="14305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E77C47-394A-499F-B01A-E459E946DA88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7500945" y="3552648"/>
              <a:ext cx="1223955" cy="115270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86DE7D-15E3-41F6-AACB-050F383D900F}"/>
                </a:ext>
              </a:extLst>
            </p:cNvPr>
            <p:cNvSpPr txBox="1"/>
            <p:nvPr/>
          </p:nvSpPr>
          <p:spPr>
            <a:xfrm>
              <a:off x="5101118" y="5047806"/>
              <a:ext cx="2581278" cy="92333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FSR Sensor in shoe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Cables connection to control box</a:t>
              </a: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DBD58C64-A83F-4F5F-920A-BEDDC61D7683}"/>
                </a:ext>
              </a:extLst>
            </p:cNvPr>
            <p:cNvCxnSpPr>
              <a:stCxn id="19" idx="2"/>
            </p:cNvCxnSpPr>
            <p:nvPr/>
          </p:nvCxnSpPr>
          <p:spPr>
            <a:xfrm rot="16200000" flipH="1">
              <a:off x="7191096" y="5171796"/>
              <a:ext cx="353464" cy="195214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772C1D11-72FD-4615-8CEC-EFD92983585C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rot="16200000" flipH="1" flipV="1">
              <a:off x="4757459" y="3976522"/>
              <a:ext cx="563014" cy="2705582"/>
            </a:xfrm>
            <a:prstGeom prst="bentConnector4">
              <a:avLst>
                <a:gd name="adj1" fmla="val -40603"/>
                <a:gd name="adj2" fmla="val 73851"/>
              </a:avLst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454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0"/>
    </mc:Choice>
    <mc:Fallback xmlns="">
      <p:transition spd="slow" advTm="102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EA3FBC-7846-4812-84C5-A9DEC3608B0E}"/>
              </a:ext>
            </a:extLst>
          </p:cNvPr>
          <p:cNvGrpSpPr/>
          <p:nvPr/>
        </p:nvGrpSpPr>
        <p:grpSpPr>
          <a:xfrm>
            <a:off x="1888459" y="55605"/>
            <a:ext cx="2743200" cy="6858000"/>
            <a:chOff x="7935290" y="0"/>
            <a:chExt cx="2743200" cy="6858000"/>
          </a:xfrm>
        </p:grpSpPr>
        <p:pic>
          <p:nvPicPr>
            <p:cNvPr id="3" name="Picture 2" descr="A person standing in a room&#10;&#10;Description generated with very high confidence">
              <a:extLst>
                <a:ext uri="{FF2B5EF4-FFF2-40B4-BE49-F238E27FC236}">
                  <a16:creationId xmlns:a16="http://schemas.microsoft.com/office/drawing/2014/main" id="{465381C4-9653-4338-8F77-D010C4182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32" r="36868"/>
            <a:stretch/>
          </p:blipFill>
          <p:spPr>
            <a:xfrm>
              <a:off x="7935290" y="0"/>
              <a:ext cx="2743200" cy="685800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F7A1719-50DF-4B6D-82FC-D743AED33D72}"/>
                </a:ext>
              </a:extLst>
            </p:cNvPr>
            <p:cNvSpPr/>
            <p:nvPr/>
          </p:nvSpPr>
          <p:spPr>
            <a:xfrm>
              <a:off x="8724900" y="647700"/>
              <a:ext cx="914389" cy="1152702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2C53075-0492-4216-986C-6F3B95B2E881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Front &amp; Close View</a:t>
            </a:r>
          </a:p>
        </p:txBody>
      </p:sp>
      <p:pic>
        <p:nvPicPr>
          <p:cNvPr id="7" name="Picture 6" descr="A picture containing person, clothing, man, wall&#10;&#10;Description generated with very high confidence">
            <a:extLst>
              <a:ext uri="{FF2B5EF4-FFF2-40B4-BE49-F238E27FC236}">
                <a16:creationId xmlns:a16="http://schemas.microsoft.com/office/drawing/2014/main" id="{034255ED-1862-4144-91AB-16FAF3464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04" y="1279656"/>
            <a:ext cx="5211140" cy="347409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BAD294-BAE7-4D41-8032-1C8B69B39153}"/>
              </a:ext>
            </a:extLst>
          </p:cNvPr>
          <p:cNvCxnSpPr>
            <a:cxnSpLocks/>
          </p:cNvCxnSpPr>
          <p:nvPr/>
        </p:nvCxnSpPr>
        <p:spPr>
          <a:xfrm flipV="1">
            <a:off x="2678069" y="1279656"/>
            <a:ext cx="2932735" cy="1858960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5766E0-058B-4456-9271-6464D62FFD99}"/>
              </a:ext>
            </a:extLst>
          </p:cNvPr>
          <p:cNvCxnSpPr>
            <a:cxnSpLocks/>
          </p:cNvCxnSpPr>
          <p:nvPr/>
        </p:nvCxnSpPr>
        <p:spPr>
          <a:xfrm flipV="1">
            <a:off x="2678069" y="4753749"/>
            <a:ext cx="2932735" cy="90100"/>
          </a:xfrm>
          <a:prstGeom prst="line">
            <a:avLst/>
          </a:prstGeom>
          <a:ln w="38100"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54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0"/>
    </mc:Choice>
    <mc:Fallback xmlns="">
      <p:transition spd="slow" advTm="102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145">
            <a:hlinkClick r:id="" action="ppaction://media"/>
            <a:extLst>
              <a:ext uri="{FF2B5EF4-FFF2-40B4-BE49-F238E27FC236}">
                <a16:creationId xmlns:a16="http://schemas.microsoft.com/office/drawing/2014/main" id="{FAA228EC-5D13-4CE4-9124-9A56DE7F0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-1307307" y="1574661"/>
            <a:ext cx="6629399" cy="3729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6E3DAC-125B-421E-B26B-7CBF2600DFC9}"/>
              </a:ext>
            </a:extLst>
          </p:cNvPr>
          <p:cNvSpPr txBox="1"/>
          <p:nvPr/>
        </p:nvSpPr>
        <p:spPr>
          <a:xfrm>
            <a:off x="4914899" y="124479"/>
            <a:ext cx="6610350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System Explained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F811A-A3A0-4B63-BEA7-FFACB1EB74EF}"/>
              </a:ext>
            </a:extLst>
          </p:cNvPr>
          <p:cNvSpPr txBox="1"/>
          <p:nvPr/>
        </p:nvSpPr>
        <p:spPr>
          <a:xfrm>
            <a:off x="5124449" y="2352675"/>
            <a:ext cx="6191251" cy="31085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PGM actuation in standing position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Lifting the leg actuates the PGM thereby providing the assistive force.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forward step assistive force is provided to the limb in the swing phase. </a:t>
            </a:r>
          </a:p>
        </p:txBody>
      </p:sp>
    </p:spTree>
    <p:extLst>
      <p:ext uri="{BB962C8B-B14F-4D97-AF65-F5344CB8AC3E}">
        <p14:creationId xmlns:p14="http://schemas.microsoft.com/office/powerpoint/2010/main" val="6275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3250"/>
    </mc:Choice>
    <mc:Fallback xmlns="">
      <p:transition spd="slow" advTm="23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07" objId="2"/>
        <p14:stopEvt time="19994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D30D5F-B1B3-4050-AC07-F5621F167CB5}"/>
              </a:ext>
            </a:extLst>
          </p:cNvPr>
          <p:cNvSpPr txBox="1"/>
          <p:nvPr/>
        </p:nvSpPr>
        <p:spPr>
          <a:xfrm>
            <a:off x="0" y="0"/>
            <a:ext cx="436439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Experiment</a:t>
            </a:r>
          </a:p>
        </p:txBody>
      </p:sp>
      <p:pic>
        <p:nvPicPr>
          <p:cNvPr id="3" name="00148">
            <a:hlinkClick r:id="" action="ppaction://media"/>
            <a:extLst>
              <a:ext uri="{FF2B5EF4-FFF2-40B4-BE49-F238E27FC236}">
                <a16:creationId xmlns:a16="http://schemas.microsoft.com/office/drawing/2014/main" id="{5E27C910-2938-43D6-A70C-7E9CA951F2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-816609" y="2061159"/>
            <a:ext cx="5997607" cy="3373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DAEA69-0C09-44D3-8FA9-34CC398FED10}"/>
              </a:ext>
            </a:extLst>
          </p:cNvPr>
          <p:cNvSpPr txBox="1"/>
          <p:nvPr/>
        </p:nvSpPr>
        <p:spPr>
          <a:xfrm>
            <a:off x="4524202" y="0"/>
            <a:ext cx="7276338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 Experiment</a:t>
            </a:r>
          </a:p>
        </p:txBody>
      </p:sp>
      <p:pic>
        <p:nvPicPr>
          <p:cNvPr id="5" name="emg experiment video">
            <a:hlinkClick r:id="" action="ppaction://media"/>
            <a:extLst>
              <a:ext uri="{FF2B5EF4-FFF2-40B4-BE49-F238E27FC236}">
                <a16:creationId xmlns:a16="http://schemas.microsoft.com/office/drawing/2014/main" id="{1CA6C5B6-E363-47E8-9AD6-8B684DD365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4390" y="1298448"/>
            <a:ext cx="7595962" cy="4272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803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0" advTm="25259"/>
    </mc:Choice>
    <mc:Fallback xmlns="">
      <p:transition spd="slow" advTm="25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4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43939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4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7F3E3D1-AC73-4EA6-81FA-6512391D8314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PGM Actuation in Swing Phase</a:t>
            </a:r>
          </a:p>
        </p:txBody>
      </p:sp>
    </p:spTree>
    <p:extLst>
      <p:ext uri="{BB962C8B-B14F-4D97-AF65-F5344CB8AC3E}">
        <p14:creationId xmlns:p14="http://schemas.microsoft.com/office/powerpoint/2010/main" val="135535356"/>
      </p:ext>
    </p:extLst>
  </p:cSld>
  <p:clrMapOvr>
    <a:masterClrMapping/>
  </p:clrMapOvr>
  <p:transition advTm="1025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133</Words>
  <Application>Microsoft Office PowerPoint</Application>
  <PresentationFormat>Widescreen</PresentationFormat>
  <Paragraphs>24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Aerial</vt:lpstr>
      <vt:lpstr>Arial</vt:lpstr>
      <vt:lpstr>Calibri</vt:lpstr>
      <vt:lpstr>Calibri Light</vt:lpstr>
      <vt:lpstr>Times New Roman</vt:lpstr>
      <vt:lpstr>Wingdings</vt:lpstr>
      <vt:lpstr>Office Theme</vt:lpstr>
      <vt:lpstr>Augmented Walking Suit  with  Pneumatic Gel Muscles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THAKUR CHETAN PRAKASH</dc:creator>
  <cp:lastModifiedBy>THAKUR CHETAN PRAKASH</cp:lastModifiedBy>
  <cp:revision>20</cp:revision>
  <dcterms:created xsi:type="dcterms:W3CDTF">2018-02-24T12:31:47Z</dcterms:created>
  <dcterms:modified xsi:type="dcterms:W3CDTF">2018-05-27T08:39:59Z</dcterms:modified>
</cp:coreProperties>
</file>